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7" r:id="rId2"/>
    <p:sldId id="256" r:id="rId3"/>
    <p:sldId id="258" r:id="rId4"/>
    <p:sldId id="260" r:id="rId5"/>
    <p:sldId id="259" r:id="rId6"/>
    <p:sldId id="261" r:id="rId7"/>
    <p:sldId id="265" r:id="rId8"/>
    <p:sldId id="262" r:id="rId9"/>
    <p:sldId id="263" r:id="rId10"/>
    <p:sldId id="264" r:id="rId11"/>
  </p:sldIdLst>
  <p:sldSz cx="13716000" cy="9144000"/>
  <p:notesSz cx="6858000" cy="9144000"/>
  <p:defaultTextStyle>
    <a:defPPr>
      <a:defRPr lang="en-US"/>
    </a:defPPr>
    <a:lvl1pPr marL="0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1pPr>
    <a:lvl2pPr marL="653110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2pPr>
    <a:lvl3pPr marL="1306220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3pPr>
    <a:lvl4pPr marL="1959331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4pPr>
    <a:lvl5pPr marL="2612441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5pPr>
    <a:lvl6pPr marL="3265551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6pPr>
    <a:lvl7pPr marL="3918661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7pPr>
    <a:lvl8pPr marL="4571771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8pPr>
    <a:lvl9pPr marL="5224882" algn="l" defTabSz="653110" rtl="0" eaLnBrk="1" latinLnBrk="0" hangingPunct="1">
      <a:defRPr sz="2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CC688FC-177B-484E-8ACC-E8823AC06642}">
          <p14:sldIdLst>
            <p14:sldId id="257"/>
            <p14:sldId id="256"/>
            <p14:sldId id="258"/>
          </p14:sldIdLst>
        </p14:section>
        <p14:section name="Topicals" id="{C8300A49-F4A0-6243-B134-D899A768A6A7}">
          <p14:sldIdLst>
            <p14:sldId id="260"/>
            <p14:sldId id="259"/>
          </p14:sldIdLst>
        </p14:section>
        <p14:section name="PO" id="{3C4B5D45-656B-E34E-9B3C-589417F60BCF}">
          <p14:sldIdLst>
            <p14:sldId id="261"/>
            <p14:sldId id="265"/>
            <p14:sldId id="262"/>
          </p14:sldIdLst>
        </p14:section>
        <p14:section name="biologicals" id="{73465132-A3A0-C440-AF8E-C1BCBFBBAA43}">
          <p14:sldIdLst>
            <p14:sldId id="263"/>
            <p14:sldId id="264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2342" autoAdjust="0"/>
  </p:normalViewPr>
  <p:slideViewPr>
    <p:cSldViewPr snapToGrid="0" snapToObjects="1">
      <p:cViewPr varScale="1">
        <p:scale>
          <a:sx n="45" d="100"/>
          <a:sy n="45" d="100"/>
        </p:scale>
        <p:origin x="-112" y="-424"/>
      </p:cViewPr>
      <p:guideLst>
        <p:guide orient="horz" pos="2880"/>
        <p:guide pos="432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5.png>
</file>

<file path=ppt/media/image6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49699B-F54E-664E-A090-E7A8D317EEB3}" type="datetimeFigureOut">
              <a:rPr lang="en-US" smtClean="0"/>
              <a:t>4/1/14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57250" y="685800"/>
            <a:ext cx="51435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A7BE943-01D2-DC4F-95A7-8972B2E387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229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653110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1306220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95933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261244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326555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391866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4571771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5224882" algn="l" defTabSz="653110" rtl="0" eaLnBrk="1" latinLnBrk="0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857250" y="685800"/>
            <a:ext cx="51435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BE943-01D2-DC4F-95A7-8972B2E387C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062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 important for exam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BE943-01D2-DC4F-95A7-8972B2E387C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61688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BE943-01D2-DC4F-95A7-8972B2E387C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1439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hUman</a:t>
            </a:r>
            <a:r>
              <a:rPr lang="en-US" baseline="0" dirty="0" smtClean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7BE943-01D2-DC4F-95A7-8972B2E387C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3035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28700" y="2840568"/>
            <a:ext cx="116586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057400" y="5181600"/>
            <a:ext cx="96012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531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62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933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12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655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186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717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24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5DC1E-9C13-E243-AAA7-ABE4D0A0F28F}" type="datetimeFigureOut">
              <a:rPr lang="en-US" smtClean="0"/>
              <a:t>4/1/14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87957-4669-3548-974E-92234A2CB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85202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5DC1E-9C13-E243-AAA7-ABE4D0A0F28F}" type="datetimeFigureOut">
              <a:rPr lang="en-US" smtClean="0"/>
              <a:t>4/1/14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87957-4669-3548-974E-92234A2CB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7835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944100" y="366185"/>
            <a:ext cx="308610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366185"/>
            <a:ext cx="902970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5DC1E-9C13-E243-AAA7-ABE4D0A0F28F}" type="datetimeFigureOut">
              <a:rPr lang="en-US" smtClean="0"/>
              <a:t>4/1/14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87957-4669-3548-974E-92234A2CB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1745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5DC1E-9C13-E243-AAA7-ABE4D0A0F28F}" type="datetimeFigureOut">
              <a:rPr lang="en-US" smtClean="0"/>
              <a:t>4/1/14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87957-4669-3548-974E-92234A2CB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6853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470" y="5875867"/>
            <a:ext cx="11658600" cy="1816100"/>
          </a:xfrm>
        </p:spPr>
        <p:txBody>
          <a:bodyPr anchor="t"/>
          <a:lstStyle>
            <a:lvl1pPr algn="l">
              <a:defRPr sz="5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3470" y="3875618"/>
            <a:ext cx="11658600" cy="2000249"/>
          </a:xfrm>
        </p:spPr>
        <p:txBody>
          <a:bodyPr anchor="b"/>
          <a:lstStyle>
            <a:lvl1pPr marL="0" indent="0">
              <a:buNone/>
              <a:defRPr sz="2900">
                <a:solidFill>
                  <a:schemeClr val="tx1">
                    <a:tint val="75000"/>
                  </a:schemeClr>
                </a:solidFill>
              </a:defRPr>
            </a:lvl1pPr>
            <a:lvl2pPr marL="65311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0622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 marL="195933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61244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26555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91866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571771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224882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5DC1E-9C13-E243-AAA7-ABE4D0A0F28F}" type="datetimeFigureOut">
              <a:rPr lang="en-US" smtClean="0"/>
              <a:t>4/1/14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87957-4669-3548-974E-92234A2CB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5507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33601"/>
            <a:ext cx="6057900" cy="6034617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72300" y="2133601"/>
            <a:ext cx="6057900" cy="6034617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9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5DC1E-9C13-E243-AAA7-ABE4D0A0F28F}" type="datetimeFigureOut">
              <a:rPr lang="en-US" smtClean="0"/>
              <a:t>4/1/14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87957-4669-3548-974E-92234A2CB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5110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046817"/>
            <a:ext cx="6060282" cy="853016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2899833"/>
            <a:ext cx="6060282" cy="5268384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67538" y="2046817"/>
            <a:ext cx="6062663" cy="853016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3110" indent="0">
              <a:buNone/>
              <a:defRPr sz="2900" b="1"/>
            </a:lvl2pPr>
            <a:lvl3pPr marL="1306220" indent="0">
              <a:buNone/>
              <a:defRPr sz="2600" b="1"/>
            </a:lvl3pPr>
            <a:lvl4pPr marL="1959331" indent="0">
              <a:buNone/>
              <a:defRPr sz="2300" b="1"/>
            </a:lvl4pPr>
            <a:lvl5pPr marL="2612441" indent="0">
              <a:buNone/>
              <a:defRPr sz="2300" b="1"/>
            </a:lvl5pPr>
            <a:lvl6pPr marL="3265551" indent="0">
              <a:buNone/>
              <a:defRPr sz="2300" b="1"/>
            </a:lvl6pPr>
            <a:lvl7pPr marL="3918661" indent="0">
              <a:buNone/>
              <a:defRPr sz="2300" b="1"/>
            </a:lvl7pPr>
            <a:lvl8pPr marL="4571771" indent="0">
              <a:buNone/>
              <a:defRPr sz="2300" b="1"/>
            </a:lvl8pPr>
            <a:lvl9pPr marL="5224882" indent="0">
              <a:buNone/>
              <a:defRPr sz="2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67538" y="2899833"/>
            <a:ext cx="6062663" cy="5268384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5DC1E-9C13-E243-AAA7-ABE4D0A0F28F}" type="datetimeFigureOut">
              <a:rPr lang="en-US" smtClean="0"/>
              <a:t>4/1/14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87957-4669-3548-974E-92234A2CB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637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5DC1E-9C13-E243-AAA7-ABE4D0A0F28F}" type="datetimeFigureOut">
              <a:rPr lang="en-US" smtClean="0"/>
              <a:t>4/1/14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87957-4669-3548-974E-92234A2CB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5327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5DC1E-9C13-E243-AAA7-ABE4D0A0F28F}" type="datetimeFigureOut">
              <a:rPr lang="en-US" smtClean="0"/>
              <a:t>4/1/14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87957-4669-3548-974E-92234A2CB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490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364067"/>
            <a:ext cx="4512470" cy="1549400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62575" y="364067"/>
            <a:ext cx="7667625" cy="7804151"/>
          </a:xfrm>
        </p:spPr>
        <p:txBody>
          <a:bodyPr/>
          <a:lstStyle>
            <a:lvl1pPr>
              <a:defRPr sz="4600"/>
            </a:lvl1pPr>
            <a:lvl2pPr>
              <a:defRPr sz="4000"/>
            </a:lvl2pPr>
            <a:lvl3pPr>
              <a:defRPr sz="3400"/>
            </a:lvl3pPr>
            <a:lvl4pPr>
              <a:defRPr sz="2900"/>
            </a:lvl4pPr>
            <a:lvl5pPr>
              <a:defRPr sz="2900"/>
            </a:lvl5pPr>
            <a:lvl6pPr>
              <a:defRPr sz="2900"/>
            </a:lvl6pPr>
            <a:lvl7pPr>
              <a:defRPr sz="2900"/>
            </a:lvl7pPr>
            <a:lvl8pPr>
              <a:defRPr sz="2900"/>
            </a:lvl8pPr>
            <a:lvl9pPr>
              <a:defRPr sz="29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1" y="1913467"/>
            <a:ext cx="4512470" cy="6254751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5DC1E-9C13-E243-AAA7-ABE4D0A0F28F}" type="datetimeFigureOut">
              <a:rPr lang="en-US" smtClean="0"/>
              <a:t>4/1/14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87957-4669-3548-974E-92234A2CB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789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88432" y="6400800"/>
            <a:ext cx="8229600" cy="755651"/>
          </a:xfrm>
        </p:spPr>
        <p:txBody>
          <a:bodyPr anchor="b"/>
          <a:lstStyle>
            <a:lvl1pPr algn="l">
              <a:defRPr sz="29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88432" y="817033"/>
            <a:ext cx="8229600" cy="5486400"/>
          </a:xfrm>
        </p:spPr>
        <p:txBody>
          <a:bodyPr/>
          <a:lstStyle>
            <a:lvl1pPr marL="0" indent="0">
              <a:buNone/>
              <a:defRPr sz="4600"/>
            </a:lvl1pPr>
            <a:lvl2pPr marL="653110" indent="0">
              <a:buNone/>
              <a:defRPr sz="4000"/>
            </a:lvl2pPr>
            <a:lvl3pPr marL="1306220" indent="0">
              <a:buNone/>
              <a:defRPr sz="3400"/>
            </a:lvl3pPr>
            <a:lvl4pPr marL="1959331" indent="0">
              <a:buNone/>
              <a:defRPr sz="2900"/>
            </a:lvl4pPr>
            <a:lvl5pPr marL="2612441" indent="0">
              <a:buNone/>
              <a:defRPr sz="2900"/>
            </a:lvl5pPr>
            <a:lvl6pPr marL="3265551" indent="0">
              <a:buNone/>
              <a:defRPr sz="2900"/>
            </a:lvl6pPr>
            <a:lvl7pPr marL="3918661" indent="0">
              <a:buNone/>
              <a:defRPr sz="2900"/>
            </a:lvl7pPr>
            <a:lvl8pPr marL="4571771" indent="0">
              <a:buNone/>
              <a:defRPr sz="2900"/>
            </a:lvl8pPr>
            <a:lvl9pPr marL="5224882" indent="0">
              <a:buNone/>
              <a:defRPr sz="29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88432" y="7156451"/>
            <a:ext cx="8229600" cy="1073149"/>
          </a:xfrm>
        </p:spPr>
        <p:txBody>
          <a:bodyPr/>
          <a:lstStyle>
            <a:lvl1pPr marL="0" indent="0">
              <a:buNone/>
              <a:defRPr sz="2000"/>
            </a:lvl1pPr>
            <a:lvl2pPr marL="653110" indent="0">
              <a:buNone/>
              <a:defRPr sz="1700"/>
            </a:lvl2pPr>
            <a:lvl3pPr marL="1306220" indent="0">
              <a:buNone/>
              <a:defRPr sz="1400"/>
            </a:lvl3pPr>
            <a:lvl4pPr marL="1959331" indent="0">
              <a:buNone/>
              <a:defRPr sz="1300"/>
            </a:lvl4pPr>
            <a:lvl5pPr marL="2612441" indent="0">
              <a:buNone/>
              <a:defRPr sz="1300"/>
            </a:lvl5pPr>
            <a:lvl6pPr marL="3265551" indent="0">
              <a:buNone/>
              <a:defRPr sz="1300"/>
            </a:lvl6pPr>
            <a:lvl7pPr marL="3918661" indent="0">
              <a:buNone/>
              <a:defRPr sz="1300"/>
            </a:lvl7pPr>
            <a:lvl8pPr marL="4571771" indent="0">
              <a:buNone/>
              <a:defRPr sz="1300"/>
            </a:lvl8pPr>
            <a:lvl9pPr marL="5224882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B5DC1E-9C13-E243-AAA7-ABE4D0A0F28F}" type="datetimeFigureOut">
              <a:rPr lang="en-US" smtClean="0"/>
              <a:t>4/1/14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187957-4669-3548-974E-92234A2CB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5991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0" y="366184"/>
            <a:ext cx="12344400" cy="1524000"/>
          </a:xfrm>
          <a:prstGeom prst="rect">
            <a:avLst/>
          </a:prstGeom>
        </p:spPr>
        <p:txBody>
          <a:bodyPr vert="horz" lIns="130622" tIns="65311" rIns="130622" bIns="65311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33601"/>
            <a:ext cx="12344400" cy="6034617"/>
          </a:xfrm>
          <a:prstGeom prst="rect">
            <a:avLst/>
          </a:prstGeom>
        </p:spPr>
        <p:txBody>
          <a:bodyPr vert="horz" lIns="130622" tIns="65311" rIns="130622" bIns="65311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5800" y="8475134"/>
            <a:ext cx="3200400" cy="486833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l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B5DC1E-9C13-E243-AAA7-ABE4D0A0F28F}" type="datetimeFigureOut">
              <a:rPr lang="en-US" smtClean="0"/>
              <a:t>4/1/14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86300" y="8475134"/>
            <a:ext cx="4343400" cy="486833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ct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9800" y="8475134"/>
            <a:ext cx="3200400" cy="486833"/>
          </a:xfrm>
          <a:prstGeom prst="rect">
            <a:avLst/>
          </a:prstGeom>
        </p:spPr>
        <p:txBody>
          <a:bodyPr vert="horz" lIns="130622" tIns="65311" rIns="130622" bIns="65311" rtlCol="0" anchor="ctr"/>
          <a:lstStyle>
            <a:lvl1pPr algn="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187957-4669-3548-974E-92234A2CB1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948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653110" rtl="0" eaLnBrk="1" latinLnBrk="0" hangingPunct="1">
        <a:spcBef>
          <a:spcPct val="0"/>
        </a:spcBef>
        <a:buNone/>
        <a:defRPr sz="6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9833" indent="-489833" algn="l" defTabSz="653110" rtl="0" eaLnBrk="1" latinLnBrk="0" hangingPunct="1">
        <a:spcBef>
          <a:spcPct val="20000"/>
        </a:spcBef>
        <a:buFont typeface="Arial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1pPr>
      <a:lvl2pPr marL="1061304" indent="-408194" algn="l" defTabSz="65311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2pPr>
      <a:lvl3pPr marL="1632776" indent="-326555" algn="l" defTabSz="653110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3pPr>
      <a:lvl4pPr marL="2285886" indent="-326555" algn="l" defTabSz="653110" rtl="0" eaLnBrk="1" latinLnBrk="0" hangingPunct="1">
        <a:spcBef>
          <a:spcPct val="20000"/>
        </a:spcBef>
        <a:buFont typeface="Arial"/>
        <a:buChar char="–"/>
        <a:defRPr sz="2900" kern="1200">
          <a:solidFill>
            <a:schemeClr val="tx1"/>
          </a:solidFill>
          <a:latin typeface="+mn-lt"/>
          <a:ea typeface="+mn-ea"/>
          <a:cs typeface="+mn-cs"/>
        </a:defRPr>
      </a:lvl4pPr>
      <a:lvl5pPr marL="2938996" indent="-326555" algn="l" defTabSz="653110" rtl="0" eaLnBrk="1" latinLnBrk="0" hangingPunct="1">
        <a:spcBef>
          <a:spcPct val="20000"/>
        </a:spcBef>
        <a:buFont typeface="Arial"/>
        <a:buChar char="»"/>
        <a:defRPr sz="2900" kern="1200">
          <a:solidFill>
            <a:schemeClr val="tx1"/>
          </a:solidFill>
          <a:latin typeface="+mn-lt"/>
          <a:ea typeface="+mn-ea"/>
          <a:cs typeface="+mn-cs"/>
        </a:defRPr>
      </a:lvl5pPr>
      <a:lvl6pPr marL="3592106" indent="-326555" algn="l" defTabSz="653110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6pPr>
      <a:lvl7pPr marL="4245216" indent="-326555" algn="l" defTabSz="653110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7pPr>
      <a:lvl8pPr marL="4898327" indent="-326555" algn="l" defTabSz="653110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8pPr>
      <a:lvl9pPr marL="5551437" indent="-326555" algn="l" defTabSz="653110" rtl="0" eaLnBrk="1" latinLnBrk="0" hangingPunct="1">
        <a:spcBef>
          <a:spcPct val="20000"/>
        </a:spcBef>
        <a:buFont typeface="Arial"/>
        <a:buChar char="•"/>
        <a:defRPr sz="29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311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6220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933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1244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6555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1866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771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24882" algn="l" defTabSz="65311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6" Type="http://schemas.openxmlformats.org/officeDocument/2006/relationships/image" Target="../media/image4.png"/><Relationship Id="rId7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263" y="4588634"/>
            <a:ext cx="2979058" cy="379486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9073" y="4588634"/>
            <a:ext cx="3171275" cy="379486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2059" y="253561"/>
            <a:ext cx="2979057" cy="532007"/>
          </a:xfrm>
          <a:prstGeom prst="rect">
            <a:avLst/>
          </a:prstGeom>
          <a:noFill/>
        </p:spPr>
        <p:txBody>
          <a:bodyPr wrap="none" lIns="130622" tIns="65311" rIns="130622" bIns="65311" rtlCol="0">
            <a:spAutoFit/>
          </a:bodyPr>
          <a:lstStyle/>
          <a:p>
            <a:r>
              <a:rPr lang="en-US" dirty="0" smtClean="0"/>
              <a:t>Variants of Psoriasis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20681" y="4538837"/>
            <a:ext cx="2801325" cy="3794861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034778" y="8363439"/>
            <a:ext cx="2435125" cy="532007"/>
          </a:xfrm>
          <a:prstGeom prst="rect">
            <a:avLst/>
          </a:prstGeom>
          <a:noFill/>
        </p:spPr>
        <p:txBody>
          <a:bodyPr wrap="none" lIns="130622" tIns="65311" rIns="130622" bIns="65311" rtlCol="0">
            <a:spAutoFit/>
          </a:bodyPr>
          <a:lstStyle/>
          <a:p>
            <a:r>
              <a:rPr lang="en-US" dirty="0" smtClean="0"/>
              <a:t>Plaque psoriasis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276383" y="8363439"/>
            <a:ext cx="2544693" cy="532007"/>
          </a:xfrm>
          <a:prstGeom prst="rect">
            <a:avLst/>
          </a:prstGeom>
          <a:noFill/>
        </p:spPr>
        <p:txBody>
          <a:bodyPr wrap="none" lIns="130622" tIns="65311" rIns="130622" bIns="65311" rtlCol="0">
            <a:spAutoFit/>
          </a:bodyPr>
          <a:lstStyle/>
          <a:p>
            <a:r>
              <a:rPr lang="en-US" dirty="0" smtClean="0"/>
              <a:t>Guttate psoriasis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92319" y="4379890"/>
            <a:ext cx="2949221" cy="395380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661651" y="8363439"/>
            <a:ext cx="2548432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Pustular psoriasis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434883" y="626334"/>
            <a:ext cx="3683000" cy="2921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9117883" y="1494167"/>
            <a:ext cx="2837410" cy="12926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Psoriatic arthritis</a:t>
            </a:r>
          </a:p>
          <a:p>
            <a:r>
              <a:rPr lang="en-US" dirty="0" smtClean="0"/>
              <a:t>  &amp;</a:t>
            </a:r>
          </a:p>
          <a:p>
            <a:r>
              <a:rPr lang="en-US" dirty="0" smtClean="0"/>
              <a:t>Psoriasis of the Nail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553778" y="2250608"/>
            <a:ext cx="205529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Rapid Growth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86623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/>
          <p:cNvSpPr>
            <a:spLocks noGrp="1" noChangeArrowheads="1"/>
          </p:cNvSpPr>
          <p:nvPr>
            <p:ph type="title"/>
          </p:nvPr>
        </p:nvSpPr>
        <p:spPr>
          <a:xfrm>
            <a:off x="455613" y="-314570"/>
            <a:ext cx="12054486" cy="1674880"/>
          </a:xfrm>
        </p:spPr>
        <p:txBody>
          <a:bodyPr>
            <a:normAutofit/>
          </a:bodyPr>
          <a:lstStyle/>
          <a:p>
            <a:r>
              <a:rPr lang="en-US" dirty="0"/>
              <a:t>Ustekinumab Effectiveness</a:t>
            </a:r>
          </a:p>
        </p:txBody>
      </p:sp>
      <p:pic>
        <p:nvPicPr>
          <p:cNvPr id="5" name="Picture 6" descr="effectivetreatment psoriasis"/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28599" y="1219200"/>
            <a:ext cx="13064067" cy="6269171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80808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6" name="Text Box 7"/>
          <p:cNvSpPr txBox="1">
            <a:spLocks noChangeArrowheads="1"/>
          </p:cNvSpPr>
          <p:nvPr/>
        </p:nvSpPr>
        <p:spPr bwMode="auto">
          <a:xfrm>
            <a:off x="1244600" y="7831667"/>
            <a:ext cx="10607576" cy="49244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b="1" dirty="0"/>
              <a:t>AWP for ustekinumab 45 mg vial: $5,595.60</a:t>
            </a:r>
          </a:p>
        </p:txBody>
      </p:sp>
    </p:spTree>
    <p:extLst>
      <p:ext uri="{BB962C8B-B14F-4D97-AF65-F5344CB8AC3E}">
        <p14:creationId xmlns:p14="http://schemas.microsoft.com/office/powerpoint/2010/main" val="25578518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48213" y="172546"/>
            <a:ext cx="12900898" cy="5333322"/>
          </a:xfrm>
          <a:prstGeom prst="rect">
            <a:avLst/>
          </a:prstGeom>
          <a:noFill/>
        </p:spPr>
        <p:txBody>
          <a:bodyPr wrap="square" lIns="130622" tIns="65311" rIns="130622" bIns="65311" rtlCol="0">
            <a:spAutoFit/>
          </a:bodyPr>
          <a:lstStyle/>
          <a:p>
            <a:r>
              <a:rPr lang="en-US" u="sng" dirty="0" smtClean="0"/>
              <a:t>Psoriasis: </a:t>
            </a:r>
          </a:p>
          <a:p>
            <a:r>
              <a:rPr lang="en-US" dirty="0" smtClean="0"/>
              <a:t>Psoriasis is a common skin condition that causes skin redness and irritation. Most people with psoriasis have thick, red skin with flaky, silver-white patches called scales.</a:t>
            </a:r>
          </a:p>
          <a:p>
            <a:endParaRPr lang="en-US" u="sng" dirty="0"/>
          </a:p>
          <a:p>
            <a:r>
              <a:rPr lang="en-US" u="sng" dirty="0" smtClean="0"/>
              <a:t>Immune</a:t>
            </a:r>
            <a:r>
              <a:rPr lang="en-US" dirty="0" smtClean="0"/>
              <a:t>:</a:t>
            </a:r>
          </a:p>
          <a:p>
            <a:r>
              <a:rPr lang="en-US" dirty="0" smtClean="0"/>
              <a:t>Epidermal </a:t>
            </a:r>
            <a:r>
              <a:rPr lang="en-US" dirty="0" smtClean="0">
                <a:solidFill>
                  <a:srgbClr val="FF0000"/>
                </a:solidFill>
              </a:rPr>
              <a:t>growth</a:t>
            </a:r>
            <a:r>
              <a:rPr lang="en-US" dirty="0" smtClean="0"/>
              <a:t> factor appear on skin</a:t>
            </a:r>
          </a:p>
          <a:p>
            <a:r>
              <a:rPr lang="en-US" dirty="0" smtClean="0"/>
              <a:t>Cytokines such as interleukins and interferons are over expressed</a:t>
            </a:r>
          </a:p>
          <a:p>
            <a:r>
              <a:rPr lang="en-US" dirty="0" smtClean="0"/>
              <a:t>TNF alpha is over expressed</a:t>
            </a:r>
          </a:p>
          <a:p>
            <a:endParaRPr lang="en-US" u="sng" dirty="0" smtClean="0"/>
          </a:p>
          <a:p>
            <a:r>
              <a:rPr lang="en-US" u="sng" dirty="0" smtClean="0"/>
              <a:t>Skin</a:t>
            </a:r>
          </a:p>
          <a:p>
            <a:r>
              <a:rPr lang="en-US" dirty="0" smtClean="0"/>
              <a:t>Keratinocytes located in in the basal layer of the skin </a:t>
            </a:r>
          </a:p>
          <a:p>
            <a:r>
              <a:rPr lang="en-US" dirty="0" smtClean="0"/>
              <a:t>matures within 1-4 days (normal is 1 month) which results in epidermal plaque</a:t>
            </a:r>
            <a:br>
              <a:rPr lang="en-US" dirty="0" smtClean="0"/>
            </a:br>
            <a:endParaRPr lang="en-US" dirty="0" smtClean="0"/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6120463"/>
              </p:ext>
            </p:extLst>
          </p:nvPr>
        </p:nvGraphicFramePr>
        <p:xfrm>
          <a:off x="673989" y="5308314"/>
          <a:ext cx="5252676" cy="344423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4898"/>
                <a:gridCol w="3527778"/>
              </a:tblGrid>
              <a:tr h="146331">
                <a:tc>
                  <a:txBody>
                    <a:bodyPr/>
                    <a:lstStyle/>
                    <a:p>
                      <a:r>
                        <a:rPr lang="en-US" u="sng" dirty="0" smtClean="0"/>
                        <a:t>Causes</a:t>
                      </a:r>
                      <a:endParaRPr lang="en-US" u="sng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Examples</a:t>
                      </a:r>
                      <a:endParaRPr lang="en-US" dirty="0"/>
                    </a:p>
                  </a:txBody>
                  <a:tcPr/>
                </a:tc>
              </a:tr>
              <a:tr h="621906">
                <a:tc>
                  <a:txBody>
                    <a:bodyPr/>
                    <a:lstStyle/>
                    <a:p>
                      <a:r>
                        <a:rPr lang="en-US" dirty="0" smtClean="0"/>
                        <a:t>Drugs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Beta blockers</a:t>
                      </a:r>
                    </a:p>
                    <a:p>
                      <a:r>
                        <a:rPr lang="en-US" dirty="0" smtClean="0"/>
                        <a:t>Chloroquine (malaria)</a:t>
                      </a:r>
                    </a:p>
                    <a:p>
                      <a:r>
                        <a:rPr lang="en-US" dirty="0" smtClean="0"/>
                        <a:t>ACE-I</a:t>
                      </a:r>
                    </a:p>
                    <a:p>
                      <a:r>
                        <a:rPr lang="en-US" dirty="0" smtClean="0"/>
                        <a:t>Progesterone</a:t>
                      </a:r>
                    </a:p>
                    <a:p>
                      <a:r>
                        <a:rPr lang="en-US" dirty="0" smtClean="0"/>
                        <a:t>Lithium </a:t>
                      </a:r>
                      <a:endParaRPr lang="en-US" dirty="0"/>
                    </a:p>
                  </a:txBody>
                  <a:tcPr/>
                </a:tc>
              </a:tr>
              <a:tr h="265225">
                <a:tc>
                  <a:txBody>
                    <a:bodyPr/>
                    <a:lstStyle/>
                    <a:p>
                      <a:r>
                        <a:rPr lang="en-US" dirty="0" smtClean="0"/>
                        <a:t>Weather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Dry</a:t>
                      </a:r>
                      <a:r>
                        <a:rPr lang="en-US" baseline="0" dirty="0" smtClean="0"/>
                        <a:t> and </a:t>
                      </a:r>
                      <a:r>
                        <a:rPr lang="en-US" dirty="0" smtClean="0"/>
                        <a:t>Cold</a:t>
                      </a:r>
                    </a:p>
                    <a:p>
                      <a:r>
                        <a:rPr lang="en-US" dirty="0" smtClean="0"/>
                        <a:t>Light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48405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Treatment (No Cure)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6600"/>
                </a:solidFill>
              </a:rPr>
              <a:t>Topical (most common)</a:t>
            </a:r>
          </a:p>
          <a:p>
            <a:r>
              <a:rPr lang="en-US" dirty="0" smtClean="0">
                <a:solidFill>
                  <a:srgbClr val="0000FF"/>
                </a:solidFill>
              </a:rPr>
              <a:t>Systemic Treatment + Phototherapy (PUVA)</a:t>
            </a:r>
          </a:p>
          <a:p>
            <a:r>
              <a:rPr lang="en-US" dirty="0" smtClean="0">
                <a:solidFill>
                  <a:srgbClr val="008000"/>
                </a:solidFill>
              </a:rPr>
              <a:t>Biologicals</a:t>
            </a:r>
            <a:endParaRPr lang="en-US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9571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7625853"/>
              </p:ext>
            </p:extLst>
          </p:nvPr>
        </p:nvGraphicFramePr>
        <p:xfrm>
          <a:off x="508001" y="2950918"/>
          <a:ext cx="11929780" cy="5854416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3301999"/>
                <a:gridCol w="3640667"/>
                <a:gridCol w="4987114"/>
              </a:tblGrid>
              <a:tr h="547782"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Corticosteroids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Generic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="0" dirty="0" smtClean="0">
                          <a:solidFill>
                            <a:srgbClr val="000000"/>
                          </a:solidFill>
                        </a:rPr>
                        <a:t>Brand</a:t>
                      </a:r>
                      <a:r>
                        <a:rPr lang="en-US" b="0" baseline="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endParaRPr lang="en-US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92854">
                <a:tc>
                  <a:txBody>
                    <a:bodyPr/>
                    <a:lstStyle/>
                    <a:p>
                      <a:r>
                        <a:rPr lang="en-US" b="0" dirty="0" smtClean="0"/>
                        <a:t>Low Potency </a:t>
                      </a:r>
                    </a:p>
                    <a:p>
                      <a:r>
                        <a:rPr lang="en-US" b="0" dirty="0" smtClean="0"/>
                        <a:t>(face)</a:t>
                      </a:r>
                      <a:endParaRPr lang="en-US" b="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Fluocinolone</a:t>
                      </a:r>
                      <a:endParaRPr lang="en-US" dirty="0" smtClean="0"/>
                    </a:p>
                    <a:p>
                      <a:r>
                        <a:rPr lang="en-US" dirty="0" smtClean="0"/>
                        <a:t>Hydrocortisone</a:t>
                      </a:r>
                      <a:endParaRPr lang="en-US" baseline="0" dirty="0" smtClean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aseline="0" dirty="0" smtClean="0"/>
                        <a:t>Synalar</a:t>
                      </a:r>
                      <a:endParaRPr lang="en-US" dirty="0" smtClean="0"/>
                    </a:p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Synacort,</a:t>
                      </a:r>
                      <a:r>
                        <a:rPr lang="en-US" baseline="0" dirty="0" smtClean="0"/>
                        <a:t> Penecort, Hytone</a:t>
                      </a:r>
                      <a:endParaRPr lang="en-US" dirty="0" smtClean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92854">
                <a:tc>
                  <a:txBody>
                    <a:bodyPr/>
                    <a:lstStyle/>
                    <a:p>
                      <a:r>
                        <a:rPr lang="en-US" b="0" dirty="0" smtClean="0"/>
                        <a:t>Medium Low Potency</a:t>
                      </a:r>
                      <a:endParaRPr lang="en-US" b="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Hydrocortisone </a:t>
                      </a:r>
                    </a:p>
                    <a:p>
                      <a:r>
                        <a:rPr lang="en-US" dirty="0" smtClean="0"/>
                        <a:t>Hydrocortisone Valerate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Locoid</a:t>
                      </a:r>
                    </a:p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Westcort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992854">
                <a:tc>
                  <a:txBody>
                    <a:bodyPr/>
                    <a:lstStyle/>
                    <a:p>
                      <a:r>
                        <a:rPr lang="en-US" b="0" dirty="0" smtClean="0"/>
                        <a:t>Medium High Potency</a:t>
                      </a:r>
                      <a:endParaRPr lang="en-US" b="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Fluticasone Propionate</a:t>
                      </a:r>
                    </a:p>
                    <a:p>
                      <a:r>
                        <a:rPr lang="en-US" dirty="0" smtClean="0"/>
                        <a:t>Clocortolone Pivalate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Cultivate</a:t>
                      </a:r>
                    </a:p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Cloderm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28072">
                <a:tc>
                  <a:txBody>
                    <a:bodyPr/>
                    <a:lstStyle/>
                    <a:p>
                      <a:r>
                        <a:rPr lang="en-US" b="0" dirty="0" smtClean="0"/>
                        <a:t>High Potency </a:t>
                      </a:r>
                    </a:p>
                    <a:p>
                      <a:r>
                        <a:rPr lang="en-US" b="0" dirty="0" smtClean="0"/>
                        <a:t>(elbow and knees)</a:t>
                      </a:r>
                      <a:endParaRPr lang="en-US" b="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Betamethasone</a:t>
                      </a:r>
                    </a:p>
                    <a:p>
                      <a:r>
                        <a:rPr lang="en-US" dirty="0" smtClean="0"/>
                        <a:t>Mometasone Furoate</a:t>
                      </a:r>
                    </a:p>
                    <a:p>
                      <a:r>
                        <a:rPr lang="en-US" dirty="0" smtClean="0"/>
                        <a:t>Halobetasol propionate</a:t>
                      </a:r>
                    </a:p>
                    <a:p>
                      <a:r>
                        <a:rPr lang="en-US" dirty="0" smtClean="0"/>
                        <a:t>Diflorasone Diacetate</a:t>
                      </a:r>
                    </a:p>
                    <a:p>
                      <a:r>
                        <a:rPr lang="en-US" dirty="0" smtClean="0"/>
                        <a:t>Clobetasol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Diprolene</a:t>
                      </a:r>
                    </a:p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Elocon</a:t>
                      </a:r>
                    </a:p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Ultravate</a:t>
                      </a:r>
                    </a:p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Maxiflor, Florone, Psorcon</a:t>
                      </a:r>
                    </a:p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Temovate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508001" y="84667"/>
            <a:ext cx="4881590" cy="249299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6600"/>
                </a:solidFill>
              </a:rPr>
              <a:t>Topical Treatment: Corticosteroids </a:t>
            </a:r>
          </a:p>
          <a:p>
            <a:endParaRPr lang="en-US" dirty="0"/>
          </a:p>
          <a:p>
            <a:r>
              <a:rPr lang="en-US" b="1" dirty="0" smtClean="0">
                <a:solidFill>
                  <a:srgbClr val="000000"/>
                </a:solidFill>
              </a:rPr>
              <a:t>DOC</a:t>
            </a:r>
            <a:r>
              <a:rPr lang="en-US" dirty="0" smtClean="0">
                <a:solidFill>
                  <a:srgbClr val="000000"/>
                </a:solidFill>
              </a:rPr>
              <a:t> </a:t>
            </a:r>
            <a:r>
              <a:rPr lang="en-US" dirty="0" smtClean="0"/>
              <a:t>because:</a:t>
            </a:r>
          </a:p>
          <a:p>
            <a:pPr lvl="1"/>
            <a:r>
              <a:rPr lang="en-US" dirty="0" smtClean="0"/>
              <a:t>Reduce inflammation</a:t>
            </a:r>
          </a:p>
          <a:p>
            <a:pPr lvl="1"/>
            <a:r>
              <a:rPr lang="en-US" dirty="0" smtClean="0"/>
              <a:t>Inhibit cell proliferation</a:t>
            </a:r>
          </a:p>
          <a:p>
            <a:pPr lvl="1"/>
            <a:r>
              <a:rPr lang="en-US" dirty="0" smtClean="0"/>
              <a:t>Anti-pruritic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491111" y="1080222"/>
            <a:ext cx="4843005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rgbClr val="000000"/>
                </a:solidFill>
              </a:rPr>
              <a:t>Limit to 3 week of continuous use</a:t>
            </a:r>
            <a:endParaRPr lang="en-US" b="1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00393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93002796"/>
              </p:ext>
            </p:extLst>
          </p:nvPr>
        </p:nvGraphicFramePr>
        <p:xfrm>
          <a:off x="254001" y="258900"/>
          <a:ext cx="13220732" cy="8493298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2348629"/>
                <a:gridCol w="5817573"/>
                <a:gridCol w="5054530"/>
              </a:tblGrid>
              <a:tr h="384776"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000000"/>
                          </a:solidFill>
                        </a:rPr>
                        <a:t>Topical</a:t>
                      </a:r>
                      <a:endParaRPr lang="en-US" sz="2400" b="0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MOA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Notes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97406"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Emollients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Hydrate stratum corneum</a:t>
                      </a:r>
                    </a:p>
                    <a:p>
                      <a:r>
                        <a:rPr lang="en-US" sz="2400" dirty="0" smtClean="0"/>
                        <a:t>Enhance desquamation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4776">
                <a:tc>
                  <a:txBody>
                    <a:bodyPr/>
                    <a:lstStyle/>
                    <a:p>
                      <a:r>
                        <a:rPr lang="en-US" sz="2400" b="0" dirty="0" smtClean="0"/>
                        <a:t>Salicylic Acid</a:t>
                      </a:r>
                      <a:endParaRPr lang="en-US" sz="2400" b="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Removes Scales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Keratolytic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97406">
                <a:tc>
                  <a:txBody>
                    <a:bodyPr/>
                    <a:lstStyle/>
                    <a:p>
                      <a:r>
                        <a:rPr lang="en-US" sz="2400" b="0" dirty="0" smtClean="0"/>
                        <a:t>Coal Tar</a:t>
                      </a:r>
                      <a:endParaRPr lang="en-US" sz="2400" b="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Inhibits enzyme that contribute</a:t>
                      </a:r>
                      <a:r>
                        <a:rPr lang="en-US" sz="2400" baseline="0" dirty="0" smtClean="0"/>
                        <a:t> to cell proliferation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10037"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FF0000"/>
                          </a:solidFill>
                        </a:rPr>
                        <a:t>Anthralin (Drithocreme)</a:t>
                      </a:r>
                      <a:endParaRPr lang="en-US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Inhibits</a:t>
                      </a:r>
                      <a:r>
                        <a:rPr lang="en-US" sz="2400" baseline="0" dirty="0" smtClean="0"/>
                        <a:t> DNA synthesis and cell proliferation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Coal tar</a:t>
                      </a:r>
                      <a:r>
                        <a:rPr lang="en-US" sz="2400" baseline="0" dirty="0" smtClean="0"/>
                        <a:t> like product</a:t>
                      </a:r>
                      <a:endParaRPr lang="en-US" sz="2400" dirty="0" smtClean="0">
                        <a:solidFill>
                          <a:schemeClr val="tx1"/>
                        </a:solidFill>
                      </a:endParaRPr>
                    </a:p>
                    <a:p>
                      <a:r>
                        <a:rPr lang="en-US" sz="2400" dirty="0" smtClean="0">
                          <a:solidFill>
                            <a:schemeClr val="tx1"/>
                          </a:solidFill>
                        </a:rPr>
                        <a:t>Used in Chronic</a:t>
                      </a:r>
                      <a:r>
                        <a:rPr lang="en-US" sz="2400" baseline="0" dirty="0" smtClean="0">
                          <a:solidFill>
                            <a:schemeClr val="tx1"/>
                          </a:solidFill>
                        </a:rPr>
                        <a:t> psoriasis </a:t>
                      </a:r>
                    </a:p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aseline="0" dirty="0" smtClean="0">
                          <a:solidFill>
                            <a:schemeClr val="tx1"/>
                          </a:solidFill>
                        </a:rPr>
                        <a:t>Use overnight</a:t>
                      </a:r>
                      <a:endParaRPr lang="en-US" sz="2400" dirty="0" smtClean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635298"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FF0000"/>
                          </a:solidFill>
                        </a:rPr>
                        <a:t>Calcipotriene      </a:t>
                      </a:r>
                    </a:p>
                    <a:p>
                      <a:r>
                        <a:rPr lang="en-US" sz="2400" b="0" dirty="0" smtClean="0">
                          <a:solidFill>
                            <a:srgbClr val="FF0000"/>
                          </a:solidFill>
                        </a:rPr>
                        <a:t>  (Dovonex)</a:t>
                      </a:r>
                    </a:p>
                    <a:p>
                      <a:r>
                        <a:rPr lang="en-US" sz="2400" b="0" dirty="0" smtClean="0">
                          <a:solidFill>
                            <a:srgbClr val="FF0000"/>
                          </a:solidFill>
                        </a:rPr>
                        <a:t>Calcitriol</a:t>
                      </a:r>
                    </a:p>
                    <a:p>
                      <a:r>
                        <a:rPr lang="en-US" sz="2400" b="0" dirty="0" smtClean="0">
                          <a:solidFill>
                            <a:srgbClr val="FF0000"/>
                          </a:solidFill>
                        </a:rPr>
                        <a:t>  (Vectical)</a:t>
                      </a:r>
                      <a:endParaRPr lang="en-US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Regulates cell proliferation and suppresses lymphocytic activity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$$$ </a:t>
                      </a:r>
                      <a:r>
                        <a:rPr lang="en-US" sz="2400" dirty="0" err="1" smtClean="0"/>
                        <a:t>Vit</a:t>
                      </a:r>
                      <a:r>
                        <a:rPr lang="en-US" sz="2400" dirty="0" smtClean="0"/>
                        <a:t> D3 analog</a:t>
                      </a:r>
                      <a:endParaRPr lang="en-US" sz="240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10037">
                <a:tc>
                  <a:txBody>
                    <a:bodyPr/>
                    <a:lstStyle/>
                    <a:p>
                      <a:r>
                        <a:rPr lang="en-US" sz="2400" b="0" dirty="0" smtClean="0"/>
                        <a:t>Tazarotene</a:t>
                      </a:r>
                      <a:endParaRPr lang="en-US" sz="2400" b="0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dirty="0" smtClean="0"/>
                        <a:t>Topical Retinoid</a:t>
                      </a:r>
                      <a:r>
                        <a:rPr lang="en-US" sz="2400" baseline="0" dirty="0" smtClean="0"/>
                        <a:t> (Vitamin A derivative)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aseline="0" dirty="0" smtClean="0"/>
                        <a:t>Tx</a:t>
                      </a:r>
                      <a:r>
                        <a:rPr lang="en-US" sz="2400" baseline="0" smtClean="0"/>
                        <a:t>: </a:t>
                      </a:r>
                      <a:r>
                        <a:rPr lang="en-US" sz="2400" baseline="0" smtClean="0"/>
                        <a:t>mild </a:t>
                      </a:r>
                      <a:r>
                        <a:rPr lang="en-US" sz="2400" baseline="0" dirty="0" smtClean="0"/>
                        <a:t>to moderate psoriasis</a:t>
                      </a:r>
                    </a:p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aseline="0" dirty="0" smtClean="0"/>
                        <a:t>Improve within 1 week</a:t>
                      </a:r>
                    </a:p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aseline="0" dirty="0" smtClean="0"/>
                        <a:t>Pregnancy X</a:t>
                      </a:r>
                      <a:endParaRPr lang="en-US" sz="2400" dirty="0" smtClean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10037">
                <a:tc>
                  <a:txBody>
                    <a:bodyPr/>
                    <a:lstStyle/>
                    <a:p>
                      <a:r>
                        <a:rPr lang="en-US" sz="2400" b="0" dirty="0" smtClean="0">
                          <a:solidFill>
                            <a:srgbClr val="FF0000"/>
                          </a:solidFill>
                        </a:rPr>
                        <a:t>Tacrolimus</a:t>
                      </a:r>
                    </a:p>
                    <a:p>
                      <a:r>
                        <a:rPr lang="en-US" sz="2400" b="0" dirty="0" smtClean="0">
                          <a:solidFill>
                            <a:srgbClr val="FF0000"/>
                          </a:solidFill>
                        </a:rPr>
                        <a:t>  (Protopic)</a:t>
                      </a:r>
                    </a:p>
                    <a:p>
                      <a:r>
                        <a:rPr lang="en-US" sz="2400" b="0" dirty="0" smtClean="0">
                          <a:solidFill>
                            <a:srgbClr val="FF0000"/>
                          </a:solidFill>
                        </a:rPr>
                        <a:t>  &amp;</a:t>
                      </a:r>
                    </a:p>
                    <a:p>
                      <a:r>
                        <a:rPr lang="en-US" sz="2400" b="0" dirty="0" smtClean="0">
                          <a:solidFill>
                            <a:srgbClr val="FF0000"/>
                          </a:solidFill>
                        </a:rPr>
                        <a:t>Pimecrolimus</a:t>
                      </a:r>
                    </a:p>
                    <a:p>
                      <a:r>
                        <a:rPr lang="en-US" sz="2400" b="0" dirty="0" smtClean="0">
                          <a:solidFill>
                            <a:srgbClr val="FF0000"/>
                          </a:solidFill>
                        </a:rPr>
                        <a:t> </a:t>
                      </a:r>
                      <a:r>
                        <a:rPr lang="en-US" sz="2400" b="0" baseline="0" dirty="0" smtClean="0">
                          <a:solidFill>
                            <a:srgbClr val="FF0000"/>
                          </a:solidFill>
                        </a:rPr>
                        <a:t> (Elidel)</a:t>
                      </a:r>
                      <a:endParaRPr lang="en-US" sz="2400" b="0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400" b="0" dirty="0" smtClean="0"/>
                        <a:t>Calcineurin</a:t>
                      </a:r>
                      <a:r>
                        <a:rPr lang="en-US" sz="2400" b="0" baseline="0" dirty="0" smtClean="0"/>
                        <a:t> </a:t>
                      </a:r>
                      <a:r>
                        <a:rPr lang="en-US" sz="2400" b="0" dirty="0" smtClean="0"/>
                        <a:t>Inhibitors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Use for eczema (not as efficacious)</a:t>
                      </a:r>
                    </a:p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dirty="0" smtClean="0"/>
                        <a:t>Good</a:t>
                      </a:r>
                      <a:r>
                        <a:rPr lang="en-US" sz="2400" baseline="0" dirty="0" smtClean="0"/>
                        <a:t> for facial lesions</a:t>
                      </a:r>
                    </a:p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aseline="0" dirty="0" smtClean="0"/>
                        <a:t>Good for axillary psoriasis</a:t>
                      </a:r>
                    </a:p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400" baseline="0" dirty="0" smtClean="0"/>
                    </a:p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aseline="0" dirty="0" smtClean="0"/>
                        <a:t>Not 1</a:t>
                      </a:r>
                      <a:r>
                        <a:rPr lang="en-US" sz="2400" baseline="30000" dirty="0" smtClean="0"/>
                        <a:t>st</a:t>
                      </a:r>
                      <a:r>
                        <a:rPr lang="en-US" sz="2400" baseline="0" dirty="0" smtClean="0"/>
                        <a:t> line b/c may cause skin cancer</a:t>
                      </a:r>
                      <a:endParaRPr lang="en-US" sz="2400" dirty="0" smtClean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03513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13675" y="316831"/>
            <a:ext cx="5073537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>
                <a:solidFill>
                  <a:srgbClr val="0000FF"/>
                </a:solidFill>
              </a:rPr>
              <a:t>Systemic Treatment + Phototherapy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7652521"/>
              </p:ext>
            </p:extLst>
          </p:nvPr>
        </p:nvGraphicFramePr>
        <p:xfrm>
          <a:off x="313675" y="1113332"/>
          <a:ext cx="12978992" cy="6979919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4143345"/>
                <a:gridCol w="8835647"/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Methotrexate </a:t>
                      </a:r>
                      <a:r>
                        <a:rPr lang="en-US" baseline="0" dirty="0" smtClean="0">
                          <a:solidFill>
                            <a:srgbClr val="000000"/>
                          </a:solidFill>
                        </a:rPr>
                        <a:t> </a:t>
                      </a:r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(Rheumatrex)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Anti-folic</a:t>
                      </a:r>
                      <a:r>
                        <a:rPr lang="en-US" baseline="0" dirty="0" smtClean="0"/>
                        <a:t> acid analog: blocks purine synthesis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Max Dose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25 mg PO </a:t>
                      </a:r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Weekly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Effect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Improvement within 4 weeks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Toxicity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Hepatotoxicity</a:t>
                      </a:r>
                      <a:r>
                        <a:rPr lang="en-US" baseline="0" dirty="0" smtClean="0"/>
                        <a:t> is a cumulative effect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Monitor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Liver</a:t>
                      </a:r>
                    </a:p>
                    <a:p>
                      <a:r>
                        <a:rPr lang="en-US" dirty="0" smtClean="0"/>
                        <a:t>   AST/ALT every</a:t>
                      </a:r>
                      <a:r>
                        <a:rPr lang="en-US" baseline="0" dirty="0" smtClean="0"/>
                        <a:t> 1-3 months. </a:t>
                      </a:r>
                    </a:p>
                    <a:p>
                      <a:r>
                        <a:rPr lang="en-US" baseline="0" dirty="0" smtClean="0"/>
                        <a:t>   If elevated AST/ALT over 12 months, then do liver biopsy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smtClean="0"/>
                        <a:t>D-D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baseline="0" dirty="0" smtClean="0"/>
                        <a:t>Affecting Renal:</a:t>
                      </a:r>
                    </a:p>
                    <a:p>
                      <a:r>
                        <a:rPr lang="en-US" baseline="0" dirty="0" smtClean="0"/>
                        <a:t>   NSAIDS</a:t>
                      </a:r>
                    </a:p>
                    <a:p>
                      <a:r>
                        <a:rPr lang="en-US" baseline="0" dirty="0" smtClean="0"/>
                        <a:t>   Salicylates</a:t>
                      </a:r>
                    </a:p>
                    <a:p>
                      <a:r>
                        <a:rPr lang="en-US" baseline="0" dirty="0" smtClean="0"/>
                        <a:t>Protein binding:</a:t>
                      </a:r>
                    </a:p>
                    <a:p>
                      <a:r>
                        <a:rPr lang="en-US" baseline="0" dirty="0" smtClean="0"/>
                        <a:t>   Salicylate</a:t>
                      </a:r>
                    </a:p>
                    <a:p>
                      <a:r>
                        <a:rPr lang="en-US" baseline="0" dirty="0" smtClean="0"/>
                        <a:t>   Phenytoin</a:t>
                      </a:r>
                    </a:p>
                    <a:p>
                      <a:r>
                        <a:rPr lang="en-US" baseline="0" dirty="0" smtClean="0"/>
                        <a:t>   warfarin</a:t>
                      </a:r>
                    </a:p>
                    <a:p>
                      <a:r>
                        <a:rPr lang="en-US" baseline="0" dirty="0" smtClean="0"/>
                        <a:t>   retinoids 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5877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572000" y="304800"/>
            <a:ext cx="4457700" cy="578174"/>
          </a:xfrm>
          <a:prstGeom prst="rect">
            <a:avLst/>
          </a:prstGeom>
          <a:noFill/>
        </p:spPr>
        <p:txBody>
          <a:bodyPr wrap="square" lIns="130622" tIns="65311" rIns="130622" bIns="65311" rtlCol="0">
            <a:spAutoFit/>
          </a:bodyPr>
          <a:lstStyle/>
          <a:p>
            <a:pPr algn="ctr"/>
            <a:r>
              <a:rPr lang="en-US" sz="2900" b="1" dirty="0"/>
              <a:t>Methotrexate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4914900" y="1117600"/>
            <a:ext cx="3886200" cy="485841"/>
          </a:xfrm>
          <a:prstGeom prst="rect">
            <a:avLst/>
          </a:prstGeom>
          <a:noFill/>
        </p:spPr>
        <p:txBody>
          <a:bodyPr wrap="square" lIns="130622" tIns="65311" rIns="130622" bIns="65311" rtlCol="0">
            <a:spAutoFit/>
          </a:bodyPr>
          <a:lstStyle/>
          <a:p>
            <a:r>
              <a:rPr lang="en-US" sz="2300" b="1" dirty="0"/>
              <a:t>Monitoring for </a:t>
            </a:r>
            <a:r>
              <a:rPr lang="en-US" sz="2300" b="1" dirty="0" err="1"/>
              <a:t>Hepatoxicity</a:t>
            </a:r>
            <a:endParaRPr lang="en-US" sz="23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2171700" y="3307795"/>
            <a:ext cx="2286000" cy="485841"/>
          </a:xfrm>
          <a:prstGeom prst="rect">
            <a:avLst/>
          </a:prstGeom>
          <a:noFill/>
        </p:spPr>
        <p:txBody>
          <a:bodyPr wrap="square" lIns="130622" tIns="65311" rIns="130622" bIns="65311" rtlCol="0">
            <a:spAutoFit/>
          </a:bodyPr>
          <a:lstStyle/>
          <a:p>
            <a:r>
              <a:rPr lang="en-US" sz="2300" b="1" u="sng" dirty="0">
                <a:solidFill>
                  <a:srgbClr val="FF0000"/>
                </a:solidFill>
              </a:rPr>
              <a:t>NO</a:t>
            </a:r>
            <a:r>
              <a:rPr lang="en-US" sz="2300" u="sng" dirty="0"/>
              <a:t> risk factors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486900" y="3307795"/>
            <a:ext cx="2743200" cy="485841"/>
          </a:xfrm>
          <a:prstGeom prst="rect">
            <a:avLst/>
          </a:prstGeom>
          <a:noFill/>
        </p:spPr>
        <p:txBody>
          <a:bodyPr wrap="square" lIns="130622" tIns="65311" rIns="130622" bIns="65311" rtlCol="0">
            <a:spAutoFit/>
          </a:bodyPr>
          <a:lstStyle/>
          <a:p>
            <a:r>
              <a:rPr lang="en-US" sz="2300" b="1" u="sng" dirty="0">
                <a:solidFill>
                  <a:srgbClr val="FF0000"/>
                </a:solidFill>
              </a:rPr>
              <a:t>WITH</a:t>
            </a:r>
            <a:r>
              <a:rPr lang="en-US" sz="2300" u="sng" dirty="0"/>
              <a:t> risk factors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257800" y="2336800"/>
            <a:ext cx="3314700" cy="485841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lIns="130622" tIns="65311" rIns="130622" bIns="65311" rtlCol="0">
            <a:spAutoFit/>
          </a:bodyPr>
          <a:lstStyle/>
          <a:p>
            <a:r>
              <a:rPr lang="en-US" sz="2300" b="1" dirty="0"/>
              <a:t>AST/ALT every 1-3 </a:t>
            </a:r>
            <a:r>
              <a:rPr lang="en-US" sz="2300" b="1" dirty="0" err="1"/>
              <a:t>mos</a:t>
            </a:r>
            <a:endParaRPr lang="en-US" sz="2300" b="1" dirty="0"/>
          </a:p>
        </p:txBody>
      </p:sp>
      <p:cxnSp>
        <p:nvCxnSpPr>
          <p:cNvPr id="10" name="Straight Connector 9"/>
          <p:cNvCxnSpPr>
            <a:stCxn id="8" idx="2"/>
          </p:cNvCxnSpPr>
          <p:nvPr/>
        </p:nvCxnSpPr>
        <p:spPr>
          <a:xfrm>
            <a:off x="6915150" y="2822641"/>
            <a:ext cx="0" cy="71085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4658309" y="3556000"/>
            <a:ext cx="448569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71500" y="5104882"/>
            <a:ext cx="3086100" cy="839784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lIns="130622" tIns="65311" rIns="130622" bIns="65311" rtlCol="0">
            <a:spAutoFit/>
          </a:bodyPr>
          <a:lstStyle/>
          <a:p>
            <a:r>
              <a:rPr lang="en-US" sz="2300" dirty="0"/>
              <a:t>- AST normal</a:t>
            </a:r>
          </a:p>
          <a:p>
            <a:r>
              <a:rPr lang="en-US" sz="2300" dirty="0"/>
              <a:t>- Cum. dose: </a:t>
            </a:r>
            <a:r>
              <a:rPr lang="en-US" sz="2300" b="1" dirty="0">
                <a:solidFill>
                  <a:srgbClr val="FF0000"/>
                </a:solidFill>
              </a:rPr>
              <a:t>3.5 – 4 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143501" y="5113101"/>
            <a:ext cx="3771902" cy="839784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lIns="130622" tIns="65311" rIns="130622" bIns="65311" rtlCol="0">
            <a:spAutoFit/>
          </a:bodyPr>
          <a:lstStyle/>
          <a:p>
            <a:r>
              <a:rPr lang="en-US" sz="2300" dirty="0"/>
              <a:t>- 5 of 9 AST ↑ over 12 </a:t>
            </a:r>
            <a:r>
              <a:rPr lang="en-US" sz="2300" dirty="0" err="1"/>
              <a:t>mos</a:t>
            </a:r>
            <a:endParaRPr lang="en-US" sz="2300" dirty="0"/>
          </a:p>
          <a:p>
            <a:r>
              <a:rPr lang="en-US" sz="2300" dirty="0"/>
              <a:t>- Albumin ↓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2971800" y="7315200"/>
            <a:ext cx="8001000" cy="532007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lIns="130622" tIns="65311" rIns="130622" bIns="65311" rtlCol="0">
            <a:spAutoFit/>
          </a:bodyPr>
          <a:lstStyle/>
          <a:p>
            <a:pPr algn="ctr"/>
            <a:r>
              <a:rPr lang="en-US" b="1" dirty="0" smtClean="0"/>
              <a:t>Liver Biopsy</a:t>
            </a:r>
            <a:endParaRPr lang="en-US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9944100" y="5088219"/>
            <a:ext cx="3086100" cy="839784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txBody>
          <a:bodyPr wrap="square" lIns="130622" tIns="65311" rIns="130622" bIns="65311" rtlCol="0">
            <a:spAutoFit/>
          </a:bodyPr>
          <a:lstStyle/>
          <a:p>
            <a:r>
              <a:rPr lang="en-US" sz="2300" dirty="0"/>
              <a:t>- AST normal</a:t>
            </a:r>
          </a:p>
          <a:p>
            <a:r>
              <a:rPr lang="en-US" sz="2300" dirty="0"/>
              <a:t>- Cum. dose: </a:t>
            </a:r>
            <a:r>
              <a:rPr lang="en-US" sz="2300" b="1" dirty="0">
                <a:solidFill>
                  <a:srgbClr val="FF0000"/>
                </a:solidFill>
              </a:rPr>
              <a:t>1 – 1.5 g</a:t>
            </a:r>
          </a:p>
        </p:txBody>
      </p:sp>
      <p:cxnSp>
        <p:nvCxnSpPr>
          <p:cNvPr id="22" name="Straight Arrow Connector 21"/>
          <p:cNvCxnSpPr>
            <a:stCxn id="6" idx="2"/>
          </p:cNvCxnSpPr>
          <p:nvPr/>
        </p:nvCxnSpPr>
        <p:spPr>
          <a:xfrm>
            <a:off x="3314700" y="3793636"/>
            <a:ext cx="0" cy="10831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10401300" y="3759200"/>
            <a:ext cx="0" cy="1117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6" idx="2"/>
          </p:cNvCxnSpPr>
          <p:nvPr/>
        </p:nvCxnSpPr>
        <p:spPr>
          <a:xfrm>
            <a:off x="3314700" y="3793636"/>
            <a:ext cx="1828800" cy="1083164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 flipH="1">
            <a:off x="8801100" y="3759200"/>
            <a:ext cx="1600200" cy="1117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3314700" y="5994400"/>
            <a:ext cx="0" cy="1117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>
            <a:off x="10401300" y="5994400"/>
            <a:ext cx="0" cy="1117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>
            <a:off x="7086600" y="5994400"/>
            <a:ext cx="0" cy="11176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99781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0967940"/>
              </p:ext>
            </p:extLst>
          </p:nvPr>
        </p:nvGraphicFramePr>
        <p:xfrm>
          <a:off x="313675" y="407777"/>
          <a:ext cx="12978992" cy="5435685"/>
        </p:xfrm>
        <a:graphic>
          <a:graphicData uri="http://schemas.openxmlformats.org/drawingml/2006/table">
            <a:tbl>
              <a:tblPr firstRow="1" bandRow="1">
                <a:tableStyleId>{69012ECD-51FC-41F1-AA8D-1B2483CD663E}</a:tableStyleId>
              </a:tblPr>
              <a:tblGrid>
                <a:gridCol w="3270547"/>
                <a:gridCol w="9708445"/>
              </a:tblGrid>
              <a:tr h="586855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000000"/>
                          </a:solidFill>
                        </a:rPr>
                        <a:t>Acitretin (Soriatane)</a:t>
                      </a:r>
                      <a:endParaRPr lang="en-US" dirty="0">
                        <a:solidFill>
                          <a:srgbClr val="00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6855">
                <a:tc>
                  <a:txBody>
                    <a:bodyPr/>
                    <a:lstStyle/>
                    <a:p>
                      <a:r>
                        <a:rPr lang="en-US" dirty="0" smtClean="0"/>
                        <a:t>Use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For</a:t>
                      </a:r>
                      <a:r>
                        <a:rPr lang="en-US" baseline="0" dirty="0" smtClean="0">
                          <a:solidFill>
                            <a:srgbClr val="FF0000"/>
                          </a:solidFill>
                        </a:rPr>
                        <a:t> more resistant psoriasis</a:t>
                      </a:r>
                      <a:endParaRPr lang="en-US" dirty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6855">
                <a:tc>
                  <a:txBody>
                    <a:bodyPr/>
                    <a:lstStyle/>
                    <a:p>
                      <a:r>
                        <a:rPr lang="en-US" dirty="0" smtClean="0"/>
                        <a:t>MOA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regulates cell reproduction</a:t>
                      </a:r>
                    </a:p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Metabolite of etretinate</a:t>
                      </a: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94135">
                <a:tc>
                  <a:txBody>
                    <a:bodyPr/>
                    <a:lstStyle/>
                    <a:p>
                      <a:r>
                        <a:rPr lang="en-US" dirty="0" smtClean="0"/>
                        <a:t>Toxicity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Category X for both Males and Females </a:t>
                      </a:r>
                    </a:p>
                    <a:p>
                      <a:r>
                        <a:rPr lang="en-US" dirty="0" smtClean="0"/>
                        <a:t>Hyper-</a:t>
                      </a:r>
                      <a:r>
                        <a:rPr lang="en-US" dirty="0" err="1" smtClean="0"/>
                        <a:t>Vitaminosis</a:t>
                      </a:r>
                      <a:r>
                        <a:rPr lang="en-US" dirty="0" smtClean="0"/>
                        <a:t> A Syndrome</a:t>
                      </a:r>
                    </a:p>
                    <a:p>
                      <a:r>
                        <a:rPr lang="en-US" dirty="0" smtClean="0"/>
                        <a:t>  Soft nails</a:t>
                      </a:r>
                    </a:p>
                    <a:p>
                      <a:r>
                        <a:rPr lang="en-US" dirty="0" smtClean="0"/>
                        <a:t>  Skin thinning</a:t>
                      </a:r>
                    </a:p>
                    <a:p>
                      <a:r>
                        <a:rPr lang="en-US" dirty="0" smtClean="0"/>
                        <a:t>  Hair loss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86855">
                <a:tc>
                  <a:txBody>
                    <a:bodyPr/>
                    <a:lstStyle/>
                    <a:p>
                      <a:r>
                        <a:rPr lang="en-US" dirty="0" smtClean="0"/>
                        <a:t>D-D</a:t>
                      </a:r>
                      <a:endParaRPr lang="en-US" dirty="0"/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l" defTabSz="65311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>
                          <a:solidFill>
                            <a:srgbClr val="FF0000"/>
                          </a:solidFill>
                        </a:rPr>
                        <a:t>Do not take</a:t>
                      </a:r>
                      <a:r>
                        <a:rPr lang="en-US" baseline="0" dirty="0" smtClean="0">
                          <a:solidFill>
                            <a:srgbClr val="FF0000"/>
                          </a:solidFill>
                        </a:rPr>
                        <a:t> with alcohol b/c drug convert back to etretinate and will stay in body for years</a:t>
                      </a:r>
                      <a:endParaRPr lang="en-US" dirty="0" smtClean="0">
                        <a:solidFill>
                          <a:srgbClr val="FF0000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91796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38667" y="261778"/>
            <a:ext cx="161181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Biologicals </a:t>
            </a:r>
            <a:endParaRPr lang="en-US" dirty="0">
              <a:solidFill>
                <a:srgbClr val="008000"/>
              </a:solidFill>
            </a:endParaRPr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2246279"/>
              </p:ext>
            </p:extLst>
          </p:nvPr>
        </p:nvGraphicFramePr>
        <p:xfrm>
          <a:off x="338667" y="1084862"/>
          <a:ext cx="12515991" cy="2298192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443111"/>
                <a:gridCol w="9072880"/>
              </a:tblGrid>
              <a:tr h="26122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Biologicals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Dosing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080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115000"/>
                        <a:buFont typeface="Wingdings" charset="0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Alefacept (Amevive)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DDDDDD"/>
                          </a:outerShdw>
                        </a:effectLst>
                        <a:latin typeface="+mn-lt"/>
                        <a:ea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115000"/>
                        <a:buFont typeface="Wingdings" charset="0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7.5 mg</a:t>
                      </a: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 IV </a:t>
                      </a: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once week or 15 mg IM once weekly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489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115000"/>
                        <a:buFont typeface="Wingdings" charset="0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Etanercept (Enbrel)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DDDDDD"/>
                          </a:outerShdw>
                        </a:effectLst>
                        <a:latin typeface="+mn-lt"/>
                        <a:ea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115000"/>
                        <a:buFont typeface="Wingdings" charset="0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25 mg 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SC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 </a:t>
                      </a: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twice weekly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44894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115000"/>
                        <a:buFont typeface="Wingdings" charset="0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Efalizumab (Raptiva)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DDDDDD"/>
                          </a:outerShdw>
                        </a:effectLst>
                        <a:latin typeface="+mn-lt"/>
                        <a:ea typeface="ＭＳ Ｐゴシック" charset="0"/>
                      </a:endParaRP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115000"/>
                        <a:buFont typeface="Wingdings" charset="0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(removed from market)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115000"/>
                        <a:buFont typeface="Wingdings" charset="0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Removed from market b/c Progressive multifocal Leukoencephalopathy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rgbClr val="FF0000"/>
                        </a:solidFill>
                        <a:effectLst>
                          <a:outerShdw blurRad="38100" dist="38100" dir="2700000" algn="tl">
                            <a:srgbClr val="DDDDDD"/>
                          </a:outerShdw>
                        </a:effectLst>
                        <a:latin typeface="+mn-lt"/>
                        <a:ea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4403242"/>
              </p:ext>
            </p:extLst>
          </p:nvPr>
        </p:nvGraphicFramePr>
        <p:xfrm>
          <a:off x="338667" y="4076417"/>
          <a:ext cx="12530666" cy="3614928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527777"/>
                <a:gridCol w="9002889"/>
              </a:tblGrid>
              <a:tr h="261220">
                <a:tc>
                  <a:txBody>
                    <a:bodyPr/>
                    <a:lstStyle/>
                    <a:p>
                      <a:r>
                        <a:rPr lang="en-US" dirty="0" smtClean="0">
                          <a:solidFill>
                            <a:schemeClr val="tx1"/>
                          </a:solidFill>
                        </a:rPr>
                        <a:t>Ustekinumab (Stelara)</a:t>
                      </a:r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080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115000"/>
                        <a:buFont typeface="Wingdings" charset="0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MOA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DDDDDD"/>
                          </a:outerShdw>
                        </a:effectLst>
                        <a:latin typeface="+mn-lt"/>
                        <a:ea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115000"/>
                        <a:buFont typeface="Wingdings" charset="0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Target interleukins 12 and 23 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  <a:sym typeface="Wingdings"/>
                        </a:rPr>
                        <a:t> slows hyperkeratinization of cells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DDDDDD"/>
                          </a:outerShdw>
                        </a:effectLst>
                        <a:latin typeface="+mn-lt"/>
                        <a:ea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080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115000"/>
                        <a:buFont typeface="Wingdings" charset="0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If pt &lt; 100 kg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DDDDDD"/>
                          </a:outerShdw>
                        </a:effectLst>
                        <a:latin typeface="+mn-lt"/>
                        <a:ea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115000"/>
                        <a:buFont typeface="Wingdings" charset="0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45 mg 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SQ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115000"/>
                        <a:buFont typeface="Wingdings" charset="0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Repeat in 1 month</a:t>
                      </a:r>
                      <a:r>
                        <a:rPr kumimoji="0" lang="en-US" sz="2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 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then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115000"/>
                        <a:buFont typeface="Wingdings" charset="0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Repeat every 3 months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0809"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115000"/>
                        <a:buFont typeface="Wingdings" charset="0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If pt &gt; 100 kg</a:t>
                      </a:r>
                      <a:endParaRPr kumimoji="0" lang="en-US" sz="2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>
                          <a:outerShdw blurRad="38100" dist="38100" dir="2700000" algn="tl">
                            <a:srgbClr val="DDDDDD"/>
                          </a:outerShdw>
                        </a:effectLst>
                        <a:latin typeface="+mn-lt"/>
                        <a:ea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115000"/>
                        <a:buFont typeface="Wingdings" charset="0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90 mg </a:t>
                      </a: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0000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SQ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115000"/>
                        <a:buFont typeface="Wingdings" charset="0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Repeat in 1 month then</a:t>
                      </a:r>
                    </a:p>
                    <a:p>
                      <a:pPr marL="0" marR="0" lvl="0" indent="0" algn="l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chemeClr val="tx2"/>
                        </a:buClr>
                        <a:buSzPct val="115000"/>
                        <a:buFont typeface="Wingdings" charset="0"/>
                        <a:buNone/>
                        <a:tabLst/>
                      </a:pPr>
                      <a:r>
                        <a:rPr kumimoji="0" lang="en-US" sz="24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>
                            <a:outerShdw blurRad="38100" dist="38100" dir="2700000" algn="tl">
                              <a:srgbClr val="DDDDDD"/>
                            </a:outerShdw>
                          </a:effectLst>
                          <a:latin typeface="+mn-lt"/>
                          <a:ea typeface="ＭＳ Ｐゴシック" charset="0"/>
                        </a:rPr>
                        <a:t>Repeat every 3 months</a:t>
                      </a:r>
                    </a:p>
                  </a:txBody>
                  <a:tcPr horzOverflow="overflow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43141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1993</TotalTime>
  <Words>658</Words>
  <Application>Microsoft Macintosh PowerPoint</Application>
  <PresentationFormat>Custom</PresentationFormat>
  <Paragraphs>188</Paragraphs>
  <Slides>10</Slides>
  <Notes>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Treatment (No Cure)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Ustekinumab Effectiveness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Leon Do</dc:creator>
  <cp:lastModifiedBy>Leon Do</cp:lastModifiedBy>
  <cp:revision>40</cp:revision>
  <dcterms:created xsi:type="dcterms:W3CDTF">2013-05-01T19:49:46Z</dcterms:created>
  <dcterms:modified xsi:type="dcterms:W3CDTF">2014-04-01T23:59:12Z</dcterms:modified>
</cp:coreProperties>
</file>

<file path=docProps/thumbnail.jpeg>
</file>